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04" r:id="rId23"/>
    <p:sldId id="305" r:id="rId24"/>
    <p:sldId id="314" r:id="rId25"/>
    <p:sldId id="321" r:id="rId26"/>
    <p:sldId id="316" r:id="rId27"/>
    <p:sldId id="320" r:id="rId28"/>
    <p:sldId id="322" r:id="rId29"/>
    <p:sldId id="302" r:id="rId30"/>
    <p:sldId id="323" r:id="rId31"/>
    <p:sldId id="306" r:id="rId32"/>
    <p:sldId id="319" r:id="rId33"/>
    <p:sldId id="317" r:id="rId34"/>
    <p:sldId id="318" r:id="rId35"/>
    <p:sldId id="259" r:id="rId36"/>
    <p:sldId id="262" r:id="rId37"/>
    <p:sldId id="260" r:id="rId38"/>
    <p:sldId id="265" r:id="rId39"/>
    <p:sldId id="263" r:id="rId40"/>
    <p:sldId id="261" r:id="rId41"/>
    <p:sldId id="266" r:id="rId42"/>
    <p:sldId id="282" r:id="rId43"/>
    <p:sldId id="30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jpg"/><Relationship Id="rId7" Type="http://schemas.openxmlformats.org/officeDocument/2006/relationships/image" Target="../media/image77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9DE6EB4-C3EA-49C2-A72F-037BE06A4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96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863772" y="1439863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40AA433F-33E7-46D3-BC83-9987E4FE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66" y="1370648"/>
            <a:ext cx="3952874" cy="55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423303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08443B4D-20E3-4097-B72F-A70B271ABC9D}"/>
              </a:ext>
            </a:extLst>
          </p:cNvPr>
          <p:cNvSpPr/>
          <p:nvPr/>
        </p:nvSpPr>
        <p:spPr>
          <a:xfrm>
            <a:off x="5578345" y="5292066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3D23AC8-5966-4D00-92A1-A1A4133F19E8}"/>
              </a:ext>
            </a:extLst>
          </p:cNvPr>
          <p:cNvSpPr/>
          <p:nvPr/>
        </p:nvSpPr>
        <p:spPr>
          <a:xfrm>
            <a:off x="5578345" y="570393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710252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0DCE4D-8710-35B8-FFDD-DC2AEED2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644704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5793986" cy="2697228"/>
          </a:xfrm>
          <a:prstGeom prst="bentConnector3">
            <a:avLst>
              <a:gd name="adj1" fmla="val 8366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635660"/>
            <a:ext cx="1409130" cy="4153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C6A62D-6C7B-40F0-86BC-9CC6FCE16E61}"/>
              </a:ext>
            </a:extLst>
          </p:cNvPr>
          <p:cNvSpPr txBox="1"/>
          <p:nvPr/>
        </p:nvSpPr>
        <p:spPr>
          <a:xfrm>
            <a:off x="3460210" y="5689091"/>
            <a:ext cx="367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아군 캐릭터 턴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전투 단계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PC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행동 차트</a:t>
            </a: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적군 캐릭터 턴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–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전투 단계 몬스터 행동 차트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C871F465-DF03-41F4-9DC8-5099D9F47485}"/>
              </a:ext>
            </a:extLst>
          </p:cNvPr>
          <p:cNvSpPr/>
          <p:nvPr/>
        </p:nvSpPr>
        <p:spPr>
          <a:xfrm>
            <a:off x="2968589" y="5557854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8B2F65F4-8CE6-424F-90F8-0322B7499DBB}"/>
              </a:ext>
            </a:extLst>
          </p:cNvPr>
          <p:cNvSpPr/>
          <p:nvPr/>
        </p:nvSpPr>
        <p:spPr>
          <a:xfrm>
            <a:off x="2968589" y="596972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1D04F2-DCAB-2E79-A4FD-16FF4359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10" y="1439863"/>
            <a:ext cx="567585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CF61C9C5-44A1-4314-A5D3-55568712E926}"/>
              </a:ext>
            </a:extLst>
          </p:cNvPr>
          <p:cNvSpPr/>
          <p:nvPr/>
        </p:nvSpPr>
        <p:spPr>
          <a:xfrm>
            <a:off x="5332534" y="6203537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24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대기 자세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CDCDD-D5AD-434F-88FC-5BDBA8A6C6A4}"/>
              </a:ext>
            </a:extLst>
          </p:cNvPr>
          <p:cNvSpPr txBox="1"/>
          <p:nvPr/>
        </p:nvSpPr>
        <p:spPr>
          <a:xfrm>
            <a:off x="0" y="1439956"/>
            <a:ext cx="42919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는 기본 공격과 전투 스킬 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개의 행동을 취할 수 있다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는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2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개의 행동을 하기 위한 대기 자세를 가지고 있고 대기 자세에서 다른 행동의 조작키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(Q,E key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클릭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을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하는 것으로 자세를 변경할 수 있다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대기 자세에서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Space bar key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나 해당 자세의 조작키를 입력하는 것으로</a:t>
            </a:r>
            <a:endParaRPr lang="en-US" altLang="ko-KR" sz="10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행동을 할 수 있다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자세한 내용은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PC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기획서 참조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E8BF1E-2040-DAEF-DA8D-60E3E52A0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2697"/>
              </p:ext>
            </p:extLst>
          </p:nvPr>
        </p:nvGraphicFramePr>
        <p:xfrm>
          <a:off x="7895590" y="1445236"/>
          <a:ext cx="34216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216046045"/>
                    </a:ext>
                  </a:extLst>
                </a:gridCol>
                <a:gridCol w="2813368">
                  <a:extLst>
                    <a:ext uri="{9D8B030D-6E8A-4147-A177-3AD203B41FA5}">
                      <a16:colId xmlns:a16="http://schemas.microsoft.com/office/drawing/2014/main" val="261677801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스킬의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071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광역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 전체를 발동 대상으로 하는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943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타겟을 발동 대상으로 하는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04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타겟과 양옆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대상으로 하는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20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타겟을 발동 대상으로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 발동하고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 랜덤 대상에게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 반복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337315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04A5784E-1C78-489E-9BD2-83471973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8" y="1449388"/>
            <a:ext cx="9672723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순서도: 다른 페이지 연결선 14">
            <a:extLst>
              <a:ext uri="{FF2B5EF4-FFF2-40B4-BE49-F238E27FC236}">
                <a16:creationId xmlns:a16="http://schemas.microsoft.com/office/drawing/2014/main" id="{F6411E5C-7D98-468E-91A3-BA4D34AD1560}"/>
              </a:ext>
            </a:extLst>
          </p:cNvPr>
          <p:cNvSpPr/>
          <p:nvPr/>
        </p:nvSpPr>
        <p:spPr>
          <a:xfrm>
            <a:off x="4602399" y="5555836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25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순서도: 다른 페이지 연결선 15">
            <a:extLst>
              <a:ext uri="{FF2B5EF4-FFF2-40B4-BE49-F238E27FC236}">
                <a16:creationId xmlns:a16="http://schemas.microsoft.com/office/drawing/2014/main" id="{D0CF053B-6686-48D8-AA58-2E08DA43C337}"/>
              </a:ext>
            </a:extLst>
          </p:cNvPr>
          <p:cNvSpPr/>
          <p:nvPr/>
        </p:nvSpPr>
        <p:spPr>
          <a:xfrm>
            <a:off x="6246561" y="4843659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26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7" name="순서도: 다른 페이지 연결선 16">
            <a:extLst>
              <a:ext uri="{FF2B5EF4-FFF2-40B4-BE49-F238E27FC236}">
                <a16:creationId xmlns:a16="http://schemas.microsoft.com/office/drawing/2014/main" id="{AD9CC78B-F479-4B41-BE5D-767D1802A5DD}"/>
              </a:ext>
            </a:extLst>
          </p:cNvPr>
          <p:cNvSpPr/>
          <p:nvPr/>
        </p:nvSpPr>
        <p:spPr>
          <a:xfrm>
            <a:off x="7829176" y="4163530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26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F222C7-6720-41D0-82FD-75B05AF9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77" y="1669440"/>
            <a:ext cx="2411045" cy="43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C9D7DB1E-F63C-4F59-9C50-0D39DEACD5F6}"/>
              </a:ext>
            </a:extLst>
          </p:cNvPr>
          <p:cNvSpPr/>
          <p:nvPr/>
        </p:nvSpPr>
        <p:spPr>
          <a:xfrm>
            <a:off x="5446880" y="5946656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22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09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아군</a:t>
            </a:r>
            <a:r>
              <a:rPr lang="en-US" altLang="ko-KR" dirty="0"/>
              <a:t>/</a:t>
            </a:r>
            <a:r>
              <a:rPr lang="ko-KR" altLang="en-US" dirty="0"/>
              <a:t>적군 대상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344892-C01E-49E4-8650-3F0B2D30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1" y="2328863"/>
            <a:ext cx="572452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4F43031-92E1-44FB-A12A-129AF629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8863"/>
            <a:ext cx="572452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FA1BD6AE-B55B-48CF-83D9-DDB15B62DFDE}"/>
              </a:ext>
            </a:extLst>
          </p:cNvPr>
          <p:cNvSpPr/>
          <p:nvPr/>
        </p:nvSpPr>
        <p:spPr>
          <a:xfrm>
            <a:off x="125664" y="393805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27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85AC5895-F08C-40F8-98E7-E539E86B0633}"/>
              </a:ext>
            </a:extLst>
          </p:cNvPr>
          <p:cNvSpPr/>
          <p:nvPr/>
        </p:nvSpPr>
        <p:spPr>
          <a:xfrm>
            <a:off x="348167" y="4395459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34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2926C857-E8B7-49E3-B9FF-32562552F972}"/>
              </a:ext>
            </a:extLst>
          </p:cNvPr>
          <p:cNvSpPr/>
          <p:nvPr/>
        </p:nvSpPr>
        <p:spPr>
          <a:xfrm>
            <a:off x="5665013" y="393805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27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ACEAAB20-9B12-45FA-8020-AED7C17180CC}"/>
              </a:ext>
            </a:extLst>
          </p:cNvPr>
          <p:cNvSpPr/>
          <p:nvPr/>
        </p:nvSpPr>
        <p:spPr>
          <a:xfrm>
            <a:off x="5887516" y="4395459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34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92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확정</a:t>
            </a:r>
            <a:r>
              <a:rPr lang="en-US" altLang="ko-KR" dirty="0"/>
              <a:t>, </a:t>
            </a:r>
            <a:r>
              <a:rPr lang="ko-KR" altLang="en-US" dirty="0"/>
              <a:t>전투 스킬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B908CA-681C-45D4-BB56-D6776B15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56" y="1541951"/>
            <a:ext cx="4849729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DF5E78-8F5F-4868-869E-47876F7B0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23" y="1541951"/>
            <a:ext cx="2219242" cy="47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8DA94E1E-1671-4AA8-87FB-056450BDEEE8}"/>
              </a:ext>
            </a:extLst>
          </p:cNvPr>
          <p:cNvSpPr/>
          <p:nvPr/>
        </p:nvSpPr>
        <p:spPr>
          <a:xfrm>
            <a:off x="3779967" y="6071516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26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B597D10B-3025-4F76-8FDE-EC0B5F0D770C}"/>
              </a:ext>
            </a:extLst>
          </p:cNvPr>
          <p:cNvSpPr/>
          <p:nvPr/>
        </p:nvSpPr>
        <p:spPr>
          <a:xfrm>
            <a:off x="5292245" y="5316049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26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D7C5369C-3A55-4F56-8034-E43CF282ADDD}"/>
              </a:ext>
            </a:extLst>
          </p:cNvPr>
          <p:cNvSpPr/>
          <p:nvPr/>
        </p:nvSpPr>
        <p:spPr>
          <a:xfrm>
            <a:off x="8691242" y="62297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8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6A2373D-2E18-49F4-8AFD-B155F9ABA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75" y="1736725"/>
            <a:ext cx="2025849" cy="43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59EABD04-C2CA-4FBA-BAA7-EDA5452A07A0}"/>
              </a:ext>
            </a:extLst>
          </p:cNvPr>
          <p:cNvSpPr/>
          <p:nvPr/>
        </p:nvSpPr>
        <p:spPr>
          <a:xfrm>
            <a:off x="5271034" y="5946656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22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10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850B6BB-10EB-D7E5-320C-452F9F239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658" y="1455513"/>
            <a:ext cx="3762296" cy="40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6900570" y="4074461"/>
            <a:ext cx="2182268" cy="191453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834799" y="1871748"/>
              <a:ext cx="798636" cy="27756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6" y="3470076"/>
            <a:ext cx="459228" cy="110045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620594" y="3297007"/>
            <a:ext cx="1485602" cy="34613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보너스 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40625"/>
              </p:ext>
            </p:extLst>
          </p:nvPr>
        </p:nvGraphicFramePr>
        <p:xfrm>
          <a:off x="1578483" y="2182439"/>
          <a:ext cx="903503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있게 부여되는 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발생할 경우 발생된 순서에 따라서 차례대로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2051F2F-52D0-4194-BE5A-9A877B22C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002889"/>
              </p:ext>
            </p:extLst>
          </p:nvPr>
        </p:nvGraphicFramePr>
        <p:xfrm>
          <a:off x="1578483" y="3631854"/>
          <a:ext cx="903503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14">
                  <a:extLst>
                    <a:ext uri="{9D8B030D-6E8A-4147-A177-3AD203B41FA5}">
                      <a16:colId xmlns:a16="http://schemas.microsoft.com/office/drawing/2014/main" val="627778723"/>
                    </a:ext>
                  </a:extLst>
                </a:gridCol>
                <a:gridCol w="8090218">
                  <a:extLst>
                    <a:ext uri="{9D8B030D-6E8A-4147-A177-3AD203B41FA5}">
                      <a16:colId xmlns:a16="http://schemas.microsoft.com/office/drawing/2014/main" val="34247259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턴이 부여되는 행동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60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에너지를 모아 수동으로 발동하는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에너지를 최대치로 모을 경우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버튼이 활성화 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버튼을 클릭하는 것으로 필살기를 발동할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발동될 경우 보너스 턴이 발생한다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823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 조건을 만족할 경우 보너스 턴이 발생하여 자동으로 발동되는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848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34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보너스 턴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CF5D042C-0812-CB7B-E508-522786EA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122" y="1574392"/>
            <a:ext cx="6329755" cy="46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순서도: 다른 페이지 연결선 4">
            <a:extLst>
              <a:ext uri="{FF2B5EF4-FFF2-40B4-BE49-F238E27FC236}">
                <a16:creationId xmlns:a16="http://schemas.microsoft.com/office/drawing/2014/main" id="{2399D3B6-ED8A-43CA-BB6C-24C7F49195C9}"/>
              </a:ext>
            </a:extLst>
          </p:cNvPr>
          <p:cNvSpPr/>
          <p:nvPr/>
        </p:nvSpPr>
        <p:spPr>
          <a:xfrm>
            <a:off x="5604378" y="528360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34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F279AD69-C461-45AA-A141-120EF06122D8}"/>
              </a:ext>
            </a:extLst>
          </p:cNvPr>
          <p:cNvSpPr/>
          <p:nvPr/>
        </p:nvSpPr>
        <p:spPr>
          <a:xfrm>
            <a:off x="5604378" y="572782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32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보너스 턴 발생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E72D4DD-7CA3-EC32-5271-ACB74192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861894"/>
            <a:ext cx="2548964" cy="362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CF846-AC11-6AE0-F6DA-F0D93027ACE2}"/>
              </a:ext>
            </a:extLst>
          </p:cNvPr>
          <p:cNvSpPr txBox="1"/>
          <p:nvPr/>
        </p:nvSpPr>
        <p:spPr>
          <a:xfrm>
            <a:off x="2850348" y="2284965"/>
            <a:ext cx="3245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>
                <a:latin typeface="맑은 고딕" charset="0"/>
                <a:ea typeface="맑은 고딕" charset="0"/>
              </a:rPr>
              <a:t>추가 행동의 발동 조건은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의 추가 행동 관련 특성에</a:t>
            </a:r>
            <a:endParaRPr lang="en-US" altLang="ko-KR" sz="10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따라 다양하게 존재한다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C6B77F9-F45E-5F04-8272-5BE03888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07" y="1439863"/>
            <a:ext cx="4176390" cy="447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4C82438-04A9-DBCA-FD60-5690D7BE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284" y="2724043"/>
            <a:ext cx="2146587" cy="276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309C1-D4E1-C6A5-52FE-33349A21473A}"/>
              </a:ext>
            </a:extLst>
          </p:cNvPr>
          <p:cNvSpPr txBox="1"/>
          <p:nvPr/>
        </p:nvSpPr>
        <p:spPr>
          <a:xfrm>
            <a:off x="2006368" y="5490420"/>
            <a:ext cx="4060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추가 행동의 효과는 버프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추가 공격 등 다양한 효과가 있다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82A4C-B9F0-B833-D462-CFBFA63C3BCC}"/>
              </a:ext>
            </a:extLst>
          </p:cNvPr>
          <p:cNvSpPr txBox="1"/>
          <p:nvPr/>
        </p:nvSpPr>
        <p:spPr>
          <a:xfrm>
            <a:off x="6362514" y="3228945"/>
            <a:ext cx="131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전투 단계의 </a:t>
            </a:r>
            <a:r>
              <a:rPr lang="ko-KR" altLang="en-US" sz="1000" dirty="0" err="1">
                <a:latin typeface="맑은 고딕" charset="0"/>
                <a:ea typeface="맑은 고딕" charset="0"/>
              </a:rPr>
              <a:t>필살기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 활성화 차트 참조</a:t>
            </a:r>
            <a:endParaRPr lang="en-US" altLang="ko-KR" sz="10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2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활성화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4560A0-5EFD-623C-D9B5-A11484C688DD}"/>
              </a:ext>
            </a:extLst>
          </p:cNvPr>
          <p:cNvGrpSpPr/>
          <p:nvPr/>
        </p:nvGrpSpPr>
        <p:grpSpPr>
          <a:xfrm>
            <a:off x="6237902" y="1693419"/>
            <a:ext cx="1718661" cy="1798132"/>
            <a:chOff x="7320837" y="1536474"/>
            <a:chExt cx="1718661" cy="1798132"/>
          </a:xfrm>
        </p:grpSpPr>
        <p:pic>
          <p:nvPicPr>
            <p:cNvPr id="9" name="그림 8" descr="만화 영화, 아니메, 스크린샷, 애니메이션이(가) 표시된 사진&#10;&#10;자동 생성된 설명">
              <a:extLst>
                <a:ext uri="{FF2B5EF4-FFF2-40B4-BE49-F238E27FC236}">
                  <a16:creationId xmlns:a16="http://schemas.microsoft.com/office/drawing/2014/main" id="{5D9EEBDC-D047-6BC0-D59E-B505B72D3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837" y="1536474"/>
              <a:ext cx="1718660" cy="154238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ADC958-8C63-F3CD-0E30-32897E486F1B}"/>
                </a:ext>
              </a:extLst>
            </p:cNvPr>
            <p:cNvSpPr txBox="1"/>
            <p:nvPr/>
          </p:nvSpPr>
          <p:spPr>
            <a:xfrm>
              <a:off x="7320838" y="3088385"/>
              <a:ext cx="171866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dirty="0" err="1">
                  <a:latin typeface="맑은 고딕" charset="0"/>
                  <a:ea typeface="맑은 고딕" charset="0"/>
                </a:rPr>
                <a:t>필살기</a:t>
              </a:r>
              <a:r>
                <a:rPr lang="ko-KR" altLang="en-US" sz="1000" dirty="0">
                  <a:latin typeface="맑은 고딕" charset="0"/>
                  <a:ea typeface="맑은 고딕" charset="0"/>
                </a:rPr>
                <a:t> 버튼 활성화 상태</a:t>
              </a:r>
              <a:endParaRPr lang="en-US" altLang="ko-KR" sz="1000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C4E80747-7DA3-07DD-83E5-92565586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64" y="2518799"/>
            <a:ext cx="4191200" cy="358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192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EAA59A5-CFAD-4393-BA41-34054395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0" y="2263749"/>
            <a:ext cx="3604000" cy="233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B6C7F7B-4B13-42FE-B4B2-61BBC7B1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0" y="1685925"/>
            <a:ext cx="4864765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D1F4629-9F26-4D95-A5F7-8377E31A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49" y="1757741"/>
            <a:ext cx="1808368" cy="38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342CE53F-12D9-4AF0-BDD6-DEF2FE79C06D}"/>
              </a:ext>
            </a:extLst>
          </p:cNvPr>
          <p:cNvSpPr/>
          <p:nvPr/>
        </p:nvSpPr>
        <p:spPr>
          <a:xfrm>
            <a:off x="978183" y="448890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26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E7AF0099-CB98-4A6F-BA34-58E4AED02B5B}"/>
              </a:ext>
            </a:extLst>
          </p:cNvPr>
          <p:cNvSpPr/>
          <p:nvPr/>
        </p:nvSpPr>
        <p:spPr>
          <a:xfrm>
            <a:off x="2705669" y="3734656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26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6396820-8919-48F2-B2CB-2B216C84FF82}"/>
              </a:ext>
            </a:extLst>
          </p:cNvPr>
          <p:cNvSpPr/>
          <p:nvPr/>
        </p:nvSpPr>
        <p:spPr>
          <a:xfrm>
            <a:off x="6602141" y="6227886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26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4A3CD276-1DE3-4993-9E93-807C213CE0E4}"/>
              </a:ext>
            </a:extLst>
          </p:cNvPr>
          <p:cNvSpPr/>
          <p:nvPr/>
        </p:nvSpPr>
        <p:spPr>
          <a:xfrm>
            <a:off x="8142822" y="546162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26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54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Pages>7</Pages>
  <Words>2861</Words>
  <Characters>0</Characters>
  <Application>Microsoft Office PowerPoint</Application>
  <DocSecurity>0</DocSecurity>
  <PresentationFormat>와이드스크린</PresentationFormat>
  <Lines>0</Lines>
  <Paragraphs>455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행동 차트</vt:lpstr>
      <vt:lpstr>전투 단계-PC 대기 자세 차트</vt:lpstr>
      <vt:lpstr>전투 단계-기본 공격 차트</vt:lpstr>
      <vt:lpstr>전투 단계-아군/적군 대상 차트</vt:lpstr>
      <vt:lpstr>전투 단계-타겟 확정, 전투 스킬 차트</vt:lpstr>
      <vt:lpstr>전투 단계-행동 종료 차트</vt:lpstr>
      <vt:lpstr>전투 단계-몬스터 행동 차트</vt:lpstr>
      <vt:lpstr>전투 단계-보너스 턴</vt:lpstr>
      <vt:lpstr>전투 단계-보너스 턴 정렬 차트</vt:lpstr>
      <vt:lpstr>전투 단계-보너스 턴 발생 차트</vt:lpstr>
      <vt:lpstr>전투 단계-필살기 활성화 차트</vt:lpstr>
      <vt:lpstr>전투 단계-필살기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1106</cp:revision>
  <dcterms:modified xsi:type="dcterms:W3CDTF">2024-04-30T10:27:13Z</dcterms:modified>
  <cp:version>9.103.97.45139</cp:version>
</cp:coreProperties>
</file>